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leeNj3Oavh1KT1BLWq4SKQV7i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D88649-8B96-4EE7-9FC4-A06AD118018D}">
  <a:tblStyle styleId="{20D88649-8B96-4EE7-9FC4-A06AD118018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Scale from 0 to 100</a:t>
            </a:r>
            <a:endParaRPr/>
          </a:p>
        </p:txBody>
      </p:sp>
      <p:sp>
        <p:nvSpPr>
          <p:cNvPr id="167" name="Google Shape;16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cc001806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acc001806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acc001806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d64f74f8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ad64f74f8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ad64f74f8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da8e621d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ada8e621d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GxE figure</a:t>
            </a:r>
            <a:endParaRPr/>
          </a:p>
        </p:txBody>
      </p:sp>
      <p:sp>
        <p:nvSpPr>
          <p:cNvPr id="110" name="Google Shape;11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Talk about why they are important</a:t>
            </a:r>
            <a:endParaRPr/>
          </a:p>
        </p:txBody>
      </p:sp>
      <p:sp>
        <p:nvSpPr>
          <p:cNvPr id="123" name="Google Shape;12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sure to explain what the PCA represents (oysters with similar variation in SNP patterns are closer together in the plot</a:t>
            </a:r>
            <a:endParaRPr/>
          </a:p>
        </p:txBody>
      </p:sp>
      <p:sp>
        <p:nvSpPr>
          <p:cNvPr id="151" name="Google Shape;15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lcarr@uri.edu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48828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Characterization of Wild and Selectively Bred Oysters used in New England Aquaculture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96796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Angel Carrasquillo* Rob Hudson, Dina Proestou, Tal Ben-Horin, Alexandra Moura,Kevin Ventriglia, Marta Gomez-Chiarri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University of Rhode Island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alcarr@uri.edu</a:t>
            </a:r>
            <a:r>
              <a:rPr lang="en-US"/>
              <a:t> 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83" y="89695"/>
            <a:ext cx="1904999" cy="94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838200" y="365125"/>
            <a:ext cx="472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Principal Components Analysis  (wild populations only)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38200" y="2370073"/>
            <a:ext cx="52578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 of the individuals from each of the stocks cluster with individuals from other stocks.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CT oysters show more dissimilarity than the other stocks.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0300" y="0"/>
            <a:ext cx="630171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838200" y="365125"/>
            <a:ext cx="5443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Heterozygosity Matches Previous Research in Oysters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838200" y="2054225"/>
            <a:ext cx="5656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Median Heterozygosity ranged from 35% to 37%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Canada, oysters have heterozygosity between 28% and 29% (Bernatchez et al. 2019)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Commercially produced pacific oysters had heterozygosity between 35% and 65% (Liang et al. 2023)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775" y="-11281"/>
            <a:ext cx="5751225" cy="681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6730425" y="5462775"/>
            <a:ext cx="45513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   13   20	  28   30  19  10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Inbreeding is Low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838200" y="1825625"/>
            <a:ext cx="580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Median Fis ranged from -0.01 to 0.05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CL1, CL2 and NR were significantly less inbred than MV, GH and CT </a:t>
            </a:r>
            <a:r>
              <a:rPr i="1" lang="en-US"/>
              <a:t>(Kruskall-Wallis Test p&lt;0.05, Dunn Test, p&lt;0.05)</a:t>
            </a:r>
            <a:endParaRPr i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Canada, oysters have Fis values between 0.190 and 0.211 (Bernatchez et al. 2019)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924475" y="5214000"/>
            <a:ext cx="45513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 13   20	 28  30 19 	  10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706" y="0"/>
            <a:ext cx="5786437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3"/>
          <p:cNvCxnSpPr/>
          <p:nvPr/>
        </p:nvCxnSpPr>
        <p:spPr>
          <a:xfrm>
            <a:off x="7424600" y="3367975"/>
            <a:ext cx="30387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838200" y="348500"/>
            <a:ext cx="5303400" cy="15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Populations Are Genetically Similar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979703" y="1897400"/>
            <a:ext cx="53034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Wild lines are genetically similar to each other.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these Fst values were significant (p&lt;0.05).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 ranged from 0.01 to 0.07.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Along the east coast of Canada Fst in oysters ranges from 0.0007 to 0.0228 (Bernatchez et al. 2019).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3100" y="561275"/>
            <a:ext cx="5908900" cy="5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c001806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Considering All Metrics</a:t>
            </a:r>
            <a:endParaRPr/>
          </a:p>
        </p:txBody>
      </p:sp>
      <p:graphicFrame>
        <p:nvGraphicFramePr>
          <p:cNvPr id="197" name="Google Shape;197;g2acc0018063_0_0"/>
          <p:cNvGraphicFramePr/>
          <p:nvPr/>
        </p:nvGraphicFramePr>
        <p:xfrm>
          <a:off x="1561975" y="177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{20D88649-8B96-4EE7-9FC4-A06AD118018D}</a:tableStyleId>
              </a:tblPr>
              <a:tblGrid>
                <a:gridCol w="1338500"/>
                <a:gridCol w="1254850"/>
                <a:gridCol w="1338500"/>
                <a:gridCol w="1422150"/>
                <a:gridCol w="1882225"/>
                <a:gridCol w="1275750"/>
              </a:tblGrid>
              <a:tr h="35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Lineage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 Survival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Inbreeding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Heterozygosity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b="1" sz="2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CL1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CL2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GH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MV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NR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2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472C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838200" y="1543475"/>
            <a:ext cx="105156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Both commercial lines had high performance and high genetic diversity.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CT was the best performing wild population.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Because of low pairwise Fst, not all wild populations need to be included in the regional breeding program.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this study, CL1, CL2 and CT are the populations we would choose for breeding for Southern New England.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Future work will characterize: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Same stocks in different locations and years.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Different stocks from the Northeast region.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d64f74f81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211" name="Google Shape;211;g2ad64f74f81_0_6"/>
          <p:cNvSpPr txBox="1"/>
          <p:nvPr>
            <p:ph idx="1" type="body"/>
          </p:nvPr>
        </p:nvSpPr>
        <p:spPr>
          <a:xfrm>
            <a:off x="838200" y="1825625"/>
            <a:ext cx="433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Collectors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Sam Ratcliff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Ximing Guo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Emma Green-Beach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Danielle Buttermore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USDA-ARS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Keegan Hart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Kathryn Markey-Lundgren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Seraphina Satkowski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Mary Sullivan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" name="Google Shape;212;g2ad64f74f81_0_6"/>
          <p:cNvSpPr txBox="1"/>
          <p:nvPr/>
        </p:nvSpPr>
        <p:spPr>
          <a:xfrm>
            <a:off x="4850000" y="1825625"/>
            <a:ext cx="40797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RWU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Abigail Scro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Roxanna Smolowitz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Undergraduate helpers in the shellfish hatchery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ad64f74f81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2796" y="1825628"/>
            <a:ext cx="2863053" cy="14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ad64f74f81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1600" y="3296779"/>
            <a:ext cx="2124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Oyster Aquaculture in New England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57806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Eastern oysters (</a:t>
            </a:r>
            <a:r>
              <a:rPr i="1" lang="en-US"/>
              <a:t>Crassostrea virginica</a:t>
            </a:r>
            <a:r>
              <a:rPr lang="en-US"/>
              <a:t>) are one of the most farmed aquaculture species on the east coast of the U.S.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is an increasing demand for half-shell oysters that will need to be met with aquaculture.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fter Oysters in New England — SEVENSEAS Media" id="99" name="Google Shape;99;p2"/>
          <p:cNvPicPr preferRelativeResize="0"/>
          <p:nvPr/>
        </p:nvPicPr>
        <p:blipFill rotWithShape="1">
          <a:blip r:embed="rId3">
            <a:alphaModFix/>
          </a:blip>
          <a:srcRect b="0" l="16886" r="17180" t="11165"/>
          <a:stretch/>
        </p:blipFill>
        <p:spPr>
          <a:xfrm>
            <a:off x="6703256" y="1754407"/>
            <a:ext cx="5275384" cy="473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da8e621d7_0_0"/>
          <p:cNvSpPr txBox="1"/>
          <p:nvPr>
            <p:ph type="title"/>
          </p:nvPr>
        </p:nvSpPr>
        <p:spPr>
          <a:xfrm>
            <a:off x="838200" y="365125"/>
            <a:ext cx="5799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Environmental Challenges for Farmers</a:t>
            </a:r>
            <a:endParaRPr/>
          </a:p>
        </p:txBody>
      </p:sp>
      <p:sp>
        <p:nvSpPr>
          <p:cNvPr id="105" name="Google Shape;105;g2ada8e621d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Ocean acidification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Marine heat waves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Pollution</a:t>
            </a:r>
            <a:endParaRPr sz="3000"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/>
              <a:t>Disease related mortality</a:t>
            </a:r>
            <a:endParaRPr sz="3000"/>
          </a:p>
        </p:txBody>
      </p:sp>
      <p:pic>
        <p:nvPicPr>
          <p:cNvPr descr="Signature Oyster Farm" id="106" name="Google Shape;106;g2ada8e621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249218" y="1388043"/>
            <a:ext cx="8330825" cy="5554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Selective Breeding of Oysters</a:t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838200" y="1825625"/>
            <a:ext cx="594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Selective breeding on the eastern oyster has produced various commercial lines for use by farmers.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Oyster lines do not perform as well outside of the location where they were bred.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>
                <a:highlight>
                  <a:srgbClr val="FFFF00"/>
                </a:highlight>
              </a:rPr>
              <a:t>There is a need to establish breeding programs for different regions.</a:t>
            </a: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075" y="1569963"/>
            <a:ext cx="4848711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type="title"/>
          </p:nvPr>
        </p:nvSpPr>
        <p:spPr>
          <a:xfrm>
            <a:off x="737062" y="1600200"/>
            <a:ext cx="10544695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/>
              <a:t>How can we use genetic and phenotypic data to evaluate populations for breeding?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na Strand Vector Stock Illustration - Download Image Now - DNA, Icon,  Helix Model - iStock" id="125" name="Google Shape;125;p17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6297236" y="1291243"/>
            <a:ext cx="4577197" cy="4577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yster Shell Stock Vector Illustration and Royalty Free Oyster Shell Clipart" id="126" name="Google Shape;126;p1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 rot="2839760">
            <a:off x="1424593" y="1258020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6196800" y="1447600"/>
            <a:ext cx="4900800" cy="45771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Considerations for Breeding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6380695" y="1690709"/>
            <a:ext cx="4814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Genetics: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Heterozygosity: Measure of genetic diversity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Inbreeding (Fis): Measure of how inbred individuals in a population are.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Genetic Differentiation (Fst): Measure of how different populations are from one another.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1495251" y="1698375"/>
            <a:ext cx="4322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Shell length of oyster at harvest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Survival: Probability of living to harvest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 Tolerance/Resistance: Pathogen load and prevalence of pathogens.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with black lines and green dots&#10;&#10;Description automatically generated" id="136" name="Google Shape;1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420" y="1397416"/>
            <a:ext cx="7431579" cy="510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Experimental Design: Oyster Source Populations</a:t>
            </a:r>
            <a:endParaRPr/>
          </a:p>
        </p:txBody>
      </p:sp>
      <p:sp>
        <p:nvSpPr>
          <p:cNvPr id="138" name="Google Shape;138;p10"/>
          <p:cNvSpPr txBox="1"/>
          <p:nvPr>
            <p:ph idx="1" type="body"/>
          </p:nvPr>
        </p:nvSpPr>
        <p:spPr>
          <a:xfrm>
            <a:off x="838200" y="1825625"/>
            <a:ext cx="39940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Oysters from 4 wild populations and 2 commercial lines were collected and spawned under hatchery conditions.</a:t>
            </a:r>
            <a:endParaRPr/>
          </a:p>
        </p:txBody>
      </p:sp>
      <p:sp>
        <p:nvSpPr>
          <p:cNvPr id="139" name="Google Shape;139;p10"/>
          <p:cNvSpPr txBox="1"/>
          <p:nvPr/>
        </p:nvSpPr>
        <p:spPr>
          <a:xfrm>
            <a:off x="4760425" y="5856075"/>
            <a:ext cx="669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Lines 1 and 2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CL1 &amp; CL2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are lines commonly used by growers across Southern New England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Genotyping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838200" y="1825625"/>
            <a:ext cx="6645900" cy="4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Broodstock oysters were genotyped on a 66K SNP array developed by Guo et al. 2023.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Poorly genotyped SNPs and individuals were removed from further downstream analysis.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Filtering Parameters (per population):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Individuals with &lt; 5% missing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SNPs with &lt; 5% missing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SNPs not significantly out of HWE (p &lt; 1e-6)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SNPs with MAF &gt; 5%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Only kept SNPs present in all populations after filtering</a:t>
            </a:r>
            <a:endParaRPr/>
          </a:p>
        </p:txBody>
      </p:sp>
      <p:pic>
        <p:nvPicPr>
          <p:cNvPr descr="A diagram of a wire with a wire attached to it&#10;&#10;Description automatically generated with medium confidence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757" y="103639"/>
            <a:ext cx="4419211" cy="668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838200" y="365125"/>
            <a:ext cx="545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Principal Components Analysis (all populations)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605150" y="2532075"/>
            <a:ext cx="58176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filtering 28,927 SNPs out of 65,983 were retained for further analysis.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wild populations tend to cluster closer together than the commercial lines.</a:t>
            </a:r>
            <a:endParaRPr/>
          </a:p>
        </p:txBody>
      </p:sp>
      <p:pic>
        <p:nvPicPr>
          <p:cNvPr descr="A graph with different colored dots&#10;&#10;Description automatically generated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5807" y="0"/>
            <a:ext cx="54529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2023-11-07T14:21:59Z</dcterms:created>
  <dc:creator>Angel Carrasquillo</dc:creator>
</cp:coreProperties>
</file>